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509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2587" y="67"/>
      </p:cViewPr>
      <p:guideLst>
        <p:guide orient="horz" pos="3120"/>
        <p:guide pos="21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4D01-B5D4-40AA-8399-241E3F2126B0}" type="datetimeFigureOut">
              <a:rPr kumimoji="1" lang="ja-JP" altLang="en-US" smtClean="0"/>
              <a:t>2023/8/24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0769-5615-45C6-A90B-81083DDBC2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677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4D01-B5D4-40AA-8399-241E3F2126B0}" type="datetimeFigureOut">
              <a:rPr kumimoji="1" lang="ja-JP" altLang="en-US" smtClean="0"/>
              <a:t>2023/8/24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0769-5615-45C6-A90B-81083DDBC2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368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4D01-B5D4-40AA-8399-241E3F2126B0}" type="datetimeFigureOut">
              <a:rPr kumimoji="1" lang="ja-JP" altLang="en-US" smtClean="0"/>
              <a:t>2023/8/24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0769-5615-45C6-A90B-81083DDBC2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602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4D01-B5D4-40AA-8399-241E3F2126B0}" type="datetimeFigureOut">
              <a:rPr kumimoji="1" lang="ja-JP" altLang="en-US" smtClean="0"/>
              <a:t>2023/8/24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0769-5615-45C6-A90B-81083DDBC2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884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4D01-B5D4-40AA-8399-241E3F2126B0}" type="datetimeFigureOut">
              <a:rPr kumimoji="1" lang="ja-JP" altLang="en-US" smtClean="0"/>
              <a:t>2023/8/24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0769-5615-45C6-A90B-81083DDBC2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8117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4D01-B5D4-40AA-8399-241E3F2126B0}" type="datetimeFigureOut">
              <a:rPr kumimoji="1" lang="ja-JP" altLang="en-US" smtClean="0"/>
              <a:t>2023/8/24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0769-5615-45C6-A90B-81083DDBC2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7165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4D01-B5D4-40AA-8399-241E3F2126B0}" type="datetimeFigureOut">
              <a:rPr kumimoji="1" lang="ja-JP" altLang="en-US" smtClean="0"/>
              <a:t>2023/8/24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0769-5615-45C6-A90B-81083DDBC2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1963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4D01-B5D4-40AA-8399-241E3F2126B0}" type="datetimeFigureOut">
              <a:rPr kumimoji="1" lang="ja-JP" altLang="en-US" smtClean="0"/>
              <a:t>2023/8/24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0769-5615-45C6-A90B-81083DDBC2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882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4D01-B5D4-40AA-8399-241E3F2126B0}" type="datetimeFigureOut">
              <a:rPr kumimoji="1" lang="ja-JP" altLang="en-US" smtClean="0"/>
              <a:t>2023/8/24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0769-5615-45C6-A90B-81083DDBC2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879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4D01-B5D4-40AA-8399-241E3F2126B0}" type="datetimeFigureOut">
              <a:rPr kumimoji="1" lang="ja-JP" altLang="en-US" smtClean="0"/>
              <a:t>2023/8/24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0769-5615-45C6-A90B-81083DDBC2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248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4D01-B5D4-40AA-8399-241E3F2126B0}" type="datetimeFigureOut">
              <a:rPr kumimoji="1" lang="ja-JP" altLang="en-US" smtClean="0"/>
              <a:t>2023/8/24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0769-5615-45C6-A90B-81083DDBC2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786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44D01-B5D4-40AA-8399-241E3F2126B0}" type="datetimeFigureOut">
              <a:rPr kumimoji="1" lang="ja-JP" altLang="en-US" smtClean="0"/>
              <a:t>2023/8/24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60769-5615-45C6-A90B-81083DDBC2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59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microsoft.com/office/2007/relationships/hdphoto" Target="../media/hdphoto5.wdp"/><Relationship Id="rId18" Type="http://schemas.openxmlformats.org/officeDocument/2006/relationships/image" Target="../media/image12.png"/><Relationship Id="rId3" Type="http://schemas.microsoft.com/office/2007/relationships/hdphoto" Target="../media/hdphoto1.wdp"/><Relationship Id="rId21" Type="http://schemas.openxmlformats.org/officeDocument/2006/relationships/image" Target="../media/image14.png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0.jpeg"/><Relationship Id="rId20" Type="http://schemas.microsoft.com/office/2007/relationships/hdphoto" Target="../media/hdphoto6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図 4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</a:extLst>
          </a:blip>
          <a:srcRect l="270" t="64895" r="-270" b="3243"/>
          <a:stretch/>
        </p:blipFill>
        <p:spPr>
          <a:xfrm>
            <a:off x="0" y="8346226"/>
            <a:ext cx="6870700" cy="156043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3E390F"/>
              </a:clrFrom>
              <a:clrTo>
                <a:srgbClr val="3E390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54522" y="-1157298"/>
            <a:ext cx="4114714" cy="66399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32" b="100000" l="781" r="100000">
                        <a14:foregroundMark x1="55566" y1="84375" x2="81104" y2="80729"/>
                        <a14:foregroundMark x1="72559" y1="97721" x2="89404" y2="99674"/>
                        <a14:foregroundMark x1="68311" y1="12435" x2="83984" y2="4557"/>
                        <a14:foregroundMark x1="48730" y1="87370" x2="36475" y2="81380"/>
                        <a14:foregroundMark x1="38867" y1="48568" x2="47266" y2="37370"/>
                        <a14:foregroundMark x1="41895" y1="41081" x2="43848" y2="39128"/>
                        <a14:foregroundMark x1="9277" y1="61784" x2="16895" y2="61198"/>
                        <a14:foregroundMark x1="10303" y1="59831" x2="10303" y2="59831"/>
                        <a14:foregroundMark x1="10156" y1="59831" x2="10156" y2="59831"/>
                        <a14:foregroundMark x1="9766" y1="64583" x2="9766" y2="64583"/>
                        <a14:foregroundMark x1="8740" y1="61784" x2="8740" y2="61784"/>
                        <a14:foregroundMark x1="14648" y1="57878" x2="16113" y2="53516"/>
                        <a14:foregroundMark x1="17041" y1="52083" x2="16504" y2="50521"/>
                        <a14:foregroundMark x1="30811" y1="45638" x2="33057" y2="44401"/>
                        <a14:foregroundMark x1="27002" y1="47201" x2="32422" y2="45964"/>
                        <a14:foregroundMark x1="28223" y1="79492" x2="31738" y2="79102"/>
                        <a14:foregroundMark x1="14111" y1="69466" x2="19238" y2="699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587"/>
          <a:stretch/>
        </p:blipFill>
        <p:spPr>
          <a:xfrm rot="5400000">
            <a:off x="-313936" y="1024021"/>
            <a:ext cx="3409770" cy="2925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テキスト ボックス 1"/>
          <p:cNvSpPr txBox="1"/>
          <p:nvPr/>
        </p:nvSpPr>
        <p:spPr>
          <a:xfrm>
            <a:off x="126145" y="978365"/>
            <a:ext cx="6012795" cy="52322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  <a:scene3d>
              <a:camera prst="orthographicFront">
                <a:rot lat="300000" lon="0" rev="0"/>
              </a:camera>
              <a:lightRig rig="threePt" dir="t"/>
            </a:scene3d>
          </a:bodyPr>
          <a:lstStyle/>
          <a:p>
            <a:r>
              <a:rPr kumimoji="1" lang="ja-JP" altLang="en-US" sz="2800" b="1" dirty="0">
                <a:ln w="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ゴシック体S" panose="020B0A09000000000000" pitchFamily="49" charset="-128"/>
                <a:ea typeface="ARゴシック体S" panose="020B0A09000000000000" pitchFamily="49" charset="-128"/>
              </a:rPr>
              <a:t>秋</a:t>
            </a:r>
            <a:r>
              <a:rPr kumimoji="1" lang="ja-JP" altLang="en-US" sz="2800" b="1" dirty="0">
                <a:ln w="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ゴシック体S" panose="020B0A09000000000000" pitchFamily="49" charset="-128"/>
                <a:ea typeface="ARゴシック体S" panose="020B0A09000000000000" pitchFamily="49" charset="-128"/>
              </a:rPr>
              <a:t>の櫃石島・与島と瀬戸大橋塔頂の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DFBE0521-D1A8-B8A6-D9FF-BD4DAD62AE06}"/>
              </a:ext>
            </a:extLst>
          </p:cNvPr>
          <p:cNvGrpSpPr/>
          <p:nvPr/>
        </p:nvGrpSpPr>
        <p:grpSpPr>
          <a:xfrm>
            <a:off x="7681951" y="1456064"/>
            <a:ext cx="1219432" cy="1022050"/>
            <a:chOff x="3271608" y="325447"/>
            <a:chExt cx="1219432" cy="1022050"/>
          </a:xfrm>
        </p:grpSpPr>
        <p:sp>
          <p:nvSpPr>
            <p:cNvPr id="19" name="テキスト ボックス 18"/>
            <p:cNvSpPr txBox="1"/>
            <p:nvPr/>
          </p:nvSpPr>
          <p:spPr>
            <a:xfrm rot="21015831">
              <a:off x="3271608" y="516500"/>
              <a:ext cx="5363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dirty="0">
                  <a:solidFill>
                    <a:srgbClr val="002060"/>
                  </a:solidFill>
                  <a:latin typeface="AR Pゴシック体S" panose="020B0A00000000000000" pitchFamily="50" charset="-128"/>
                  <a:ea typeface="AR Pゴシック体S" panose="020B0A00000000000000" pitchFamily="50" charset="-128"/>
                </a:rPr>
                <a:t>与</a:t>
              </a:r>
            </a:p>
          </p:txBody>
        </p:sp>
        <p:sp>
          <p:nvSpPr>
            <p:cNvPr id="8" name="テキスト ボックス 7"/>
            <p:cNvSpPr txBox="1"/>
            <p:nvPr/>
          </p:nvSpPr>
          <p:spPr>
            <a:xfrm rot="438516">
              <a:off x="3918035" y="325447"/>
              <a:ext cx="5730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dirty="0">
                  <a:solidFill>
                    <a:srgbClr val="002060"/>
                  </a:solidFill>
                  <a:latin typeface="AR Pゴシック体S" panose="020B0A00000000000000" pitchFamily="50" charset="-128"/>
                  <a:ea typeface="AR Pゴシック体S" panose="020B0A00000000000000" pitchFamily="50" charset="-128"/>
                </a:rPr>
                <a:t>島</a:t>
              </a:r>
            </a:p>
          </p:txBody>
        </p:sp>
      </p:grpSp>
      <p:pic>
        <p:nvPicPr>
          <p:cNvPr id="10" name="図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596" y="5784438"/>
            <a:ext cx="1757861" cy="1174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テキスト ボックス 29"/>
          <p:cNvSpPr txBox="1"/>
          <p:nvPr/>
        </p:nvSpPr>
        <p:spPr>
          <a:xfrm>
            <a:off x="126145" y="7350634"/>
            <a:ext cx="4855452" cy="40957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</a:pPr>
            <a:r>
              <a:rPr lang="ja-JP" sz="1200" kern="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小学生</a:t>
            </a:r>
            <a:r>
              <a:rPr lang="ja-JP" altLang="en-US" sz="1200" kern="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以下</a:t>
            </a:r>
            <a:r>
              <a:rPr lang="ja-JP" sz="1200" kern="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は塔頂不可のため大人のみの設定となります</a:t>
            </a:r>
            <a:r>
              <a:rPr lang="ja-JP" altLang="en-US" sz="1200" kern="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。</a:t>
            </a:r>
            <a:endParaRPr lang="ja-JP" sz="9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</a:pPr>
            <a:r>
              <a:rPr lang="en-US" sz="9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sz="9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</a:pPr>
            <a:r>
              <a:rPr lang="en-US" sz="9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sz="9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</a:pPr>
            <a:r>
              <a:rPr lang="en-US" sz="9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sz="9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33" name="グループ化 32"/>
          <p:cNvGrpSpPr/>
          <p:nvPr/>
        </p:nvGrpSpPr>
        <p:grpSpPr>
          <a:xfrm>
            <a:off x="-635213" y="7927209"/>
            <a:ext cx="164606" cy="696282"/>
            <a:chOff x="136312" y="4435830"/>
            <a:chExt cx="164606" cy="696282"/>
          </a:xfrm>
        </p:grpSpPr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6312" y="4967506"/>
              <a:ext cx="164606" cy="164606"/>
            </a:xfrm>
            <a:prstGeom prst="rect">
              <a:avLst/>
            </a:prstGeom>
          </p:spPr>
        </p:pic>
        <p:grpSp>
          <p:nvGrpSpPr>
            <p:cNvPr id="32" name="グループ化 31"/>
            <p:cNvGrpSpPr/>
            <p:nvPr/>
          </p:nvGrpSpPr>
          <p:grpSpPr>
            <a:xfrm>
              <a:off x="136312" y="4435830"/>
              <a:ext cx="164606" cy="422811"/>
              <a:chOff x="136312" y="4435830"/>
              <a:chExt cx="164606" cy="422811"/>
            </a:xfrm>
          </p:grpSpPr>
          <p:pic>
            <p:nvPicPr>
              <p:cNvPr id="23" name="図 2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6312" y="4694035"/>
                <a:ext cx="164606" cy="164606"/>
              </a:xfrm>
              <a:prstGeom prst="rect">
                <a:avLst/>
              </a:prstGeom>
            </p:spPr>
          </p:pic>
          <p:sp>
            <p:nvSpPr>
              <p:cNvPr id="22" name="楕円 21"/>
              <p:cNvSpPr/>
              <p:nvPr/>
            </p:nvSpPr>
            <p:spPr>
              <a:xfrm>
                <a:off x="136312" y="4435830"/>
                <a:ext cx="147850" cy="1524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38" name="図 3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99" y="4520758"/>
            <a:ext cx="1791150" cy="1185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9" name="グループ化 38"/>
          <p:cNvGrpSpPr/>
          <p:nvPr/>
        </p:nvGrpSpPr>
        <p:grpSpPr>
          <a:xfrm>
            <a:off x="-174618" y="8505640"/>
            <a:ext cx="7266624" cy="1940849"/>
            <a:chOff x="-267613" y="8494622"/>
            <a:chExt cx="7266624" cy="1940849"/>
          </a:xfrm>
        </p:grpSpPr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51667" y1="29667" x2="51333" y2="69000"/>
                          <a14:foregroundMark x1="44667" y1="35000" x2="33667" y2="46667"/>
                          <a14:foregroundMark x1="53667" y1="34667" x2="64333" y2="443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267613" y="8499408"/>
              <a:ext cx="1921720" cy="1921720"/>
            </a:xfrm>
            <a:prstGeom prst="rect">
              <a:avLst/>
            </a:prstGeom>
          </p:spPr>
        </p:pic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59285" y="8508968"/>
              <a:ext cx="1920406" cy="1926503"/>
            </a:xfrm>
            <a:prstGeom prst="rect">
              <a:avLst/>
            </a:prstGeom>
          </p:spPr>
        </p:pic>
        <p:pic>
          <p:nvPicPr>
            <p:cNvPr id="34" name="図 3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427437" y="8494624"/>
              <a:ext cx="1920406" cy="1926503"/>
            </a:xfrm>
            <a:prstGeom prst="rect">
              <a:avLst/>
            </a:prstGeom>
          </p:spPr>
        </p:pic>
        <p:pic>
          <p:nvPicPr>
            <p:cNvPr id="35" name="図 3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734226" y="8494623"/>
              <a:ext cx="1920406" cy="1926503"/>
            </a:xfrm>
            <a:prstGeom prst="rect">
              <a:avLst/>
            </a:prstGeom>
          </p:spPr>
        </p:pic>
        <p:pic>
          <p:nvPicPr>
            <p:cNvPr id="37" name="図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078605" y="8494622"/>
              <a:ext cx="1920406" cy="1926503"/>
            </a:xfrm>
            <a:prstGeom prst="rect">
              <a:avLst/>
            </a:prstGeom>
          </p:spPr>
        </p:pic>
      </p:grpSp>
      <p:pic>
        <p:nvPicPr>
          <p:cNvPr id="40" name="図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106" y="7015593"/>
            <a:ext cx="1785006" cy="1219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34569" y="3264106"/>
            <a:ext cx="2374357" cy="838423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FE777065-2EAA-457E-BEFE-A5D42C21D1D7}"/>
              </a:ext>
            </a:extLst>
          </p:cNvPr>
          <p:cNvGrpSpPr/>
          <p:nvPr/>
        </p:nvGrpSpPr>
        <p:grpSpPr>
          <a:xfrm>
            <a:off x="-4914289" y="286921"/>
            <a:ext cx="4050884" cy="1448510"/>
            <a:chOff x="163664" y="-46627"/>
            <a:chExt cx="4050884" cy="1448510"/>
          </a:xfrm>
        </p:grpSpPr>
        <p:sp>
          <p:nvSpPr>
            <p:cNvPr id="4" name="テキスト ボックス 3"/>
            <p:cNvSpPr txBox="1"/>
            <p:nvPr/>
          </p:nvSpPr>
          <p:spPr>
            <a:xfrm rot="20017096">
              <a:off x="163664" y="632442"/>
              <a:ext cx="58984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B w="0" h="0"/>
              </a:sp3d>
            </a:bodyPr>
            <a:lstStyle/>
            <a:p>
              <a:r>
                <a:rPr kumimoji="1" lang="ja-JP" altLang="en-US" sz="4400" dirty="0">
                  <a:solidFill>
                    <a:srgbClr val="002060"/>
                  </a:solidFill>
                  <a:latin typeface="AR Pゴシック体S" panose="020B0A00000000000000" pitchFamily="50" charset="-128"/>
                  <a:ea typeface="AR Pゴシック体S" panose="020B0A00000000000000"/>
                </a:rPr>
                <a:t>見</a:t>
              </a: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 rot="20914215" flipH="1">
              <a:off x="647046" y="467381"/>
              <a:ext cx="58601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rgbClr val="002060"/>
                  </a:solidFill>
                  <a:latin typeface="AR Pゴシック体S" panose="020B0A00000000000000" pitchFamily="50" charset="-128"/>
                  <a:ea typeface="AR Pゴシック体S" panose="020B0A00000000000000" pitchFamily="50" charset="-128"/>
                </a:rPr>
                <a:t>ど</a:t>
              </a: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 rot="20700136">
              <a:off x="1103163" y="221569"/>
              <a:ext cx="4511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rgbClr val="002060"/>
                  </a:solidFill>
                  <a:latin typeface="AR Pゴシック体S" panose="020B0A00000000000000" pitchFamily="50" charset="-128"/>
                  <a:ea typeface="AR Pゴシック体S" panose="020B0A00000000000000" pitchFamily="50" charset="-128"/>
                </a:rPr>
                <a:t>こ</a:t>
              </a: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 rot="21077012">
              <a:off x="2124290" y="40861"/>
              <a:ext cx="39071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rgbClr val="002060"/>
                  </a:solidFill>
                  <a:latin typeface="AR Pゴシック体S" panose="020B0A00000000000000" pitchFamily="50" charset="-128"/>
                  <a:ea typeface="AR Pゴシック体S" panose="020B0A00000000000000" pitchFamily="50" charset="-128"/>
                </a:rPr>
                <a:t>い</a:t>
              </a: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 rot="21147970">
              <a:off x="2662729" y="149145"/>
              <a:ext cx="6513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>
                  <a:solidFill>
                    <a:srgbClr val="002060"/>
                  </a:solidFill>
                  <a:latin typeface="AR Pゴシック体S" panose="020B0A00000000000000" pitchFamily="50" charset="-128"/>
                  <a:ea typeface="AR Pゴシック体S" panose="020B0A00000000000000" pitchFamily="50" charset="-128"/>
                </a:rPr>
                <a:t>っ</a:t>
              </a: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 rot="21374337">
              <a:off x="3178197" y="60115"/>
              <a:ext cx="6583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rgbClr val="002060"/>
                  </a:solidFill>
                  <a:latin typeface="AR Pゴシック体S" panose="020B0A00000000000000" pitchFamily="50" charset="-128"/>
                  <a:ea typeface="AR Pゴシック体S" panose="020B0A00000000000000" pitchFamily="50" charset="-128"/>
                </a:rPr>
                <a:t>ぱ</a:t>
              </a: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 rot="21374337">
              <a:off x="3784689" y="-46627"/>
              <a:ext cx="4298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rgbClr val="002060"/>
                  </a:solidFill>
                  <a:latin typeface="AR Pゴシック体S" panose="020B0A00000000000000" pitchFamily="50" charset="-128"/>
                  <a:ea typeface="AR Pゴシック体S" panose="020B0A00000000000000" pitchFamily="50" charset="-128"/>
                </a:rPr>
                <a:t>い</a:t>
              </a:r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D3929A5B-F203-4590-9205-213F7BE9BE02}"/>
                </a:ext>
              </a:extLst>
            </p:cNvPr>
            <p:cNvSpPr txBox="1"/>
            <p:nvPr/>
          </p:nvSpPr>
          <p:spPr>
            <a:xfrm>
              <a:off x="1647930" y="191846"/>
              <a:ext cx="56046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rgbClr val="002060"/>
                  </a:solidFill>
                  <a:ea typeface="AR Pゴシック体S" panose="020B0A00000000000000"/>
                </a:rPr>
                <a:t>ろ</a:t>
              </a: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61C4F21D-EC54-5C05-0B2A-FF091C362C82}"/>
              </a:ext>
            </a:extLst>
          </p:cNvPr>
          <p:cNvGrpSpPr/>
          <p:nvPr/>
        </p:nvGrpSpPr>
        <p:grpSpPr>
          <a:xfrm>
            <a:off x="9418045" y="238334"/>
            <a:ext cx="2029671" cy="949411"/>
            <a:chOff x="4501717" y="-31772"/>
            <a:chExt cx="2029671" cy="949411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A332AB2C-B0C5-A742-5BAC-B41D0D35FD96}"/>
                </a:ext>
              </a:extLst>
            </p:cNvPr>
            <p:cNvGrpSpPr/>
            <p:nvPr/>
          </p:nvGrpSpPr>
          <p:grpSpPr>
            <a:xfrm>
              <a:off x="4501717" y="49521"/>
              <a:ext cx="1144128" cy="868118"/>
              <a:chOff x="4501717" y="49521"/>
              <a:chExt cx="1144128" cy="868118"/>
            </a:xfrm>
          </p:grpSpPr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E05E44F4-86A4-407C-AE1C-58F39F708934}"/>
                  </a:ext>
                </a:extLst>
              </p:cNvPr>
              <p:cNvSpPr txBox="1"/>
              <p:nvPr/>
            </p:nvSpPr>
            <p:spPr>
              <a:xfrm rot="21047150">
                <a:off x="4501717" y="49521"/>
                <a:ext cx="4575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800" dirty="0">
                    <a:solidFill>
                      <a:srgbClr val="002060"/>
                    </a:solidFill>
                    <a:latin typeface="AR Pゴシック体S" panose="020B0A00000000000000" pitchFamily="50" charset="-128"/>
                    <a:ea typeface="AR Pゴシック体S" panose="020B0A00000000000000" pitchFamily="50" charset="-128"/>
                  </a:rPr>
                  <a:t>櫃</a:t>
                </a:r>
              </a:p>
            </p:txBody>
          </p:sp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31D2EC27-2E6E-416C-B844-69BE82D38D57}"/>
                  </a:ext>
                </a:extLst>
              </p:cNvPr>
              <p:cNvSpPr txBox="1"/>
              <p:nvPr/>
            </p:nvSpPr>
            <p:spPr>
              <a:xfrm rot="460550">
                <a:off x="5182688" y="86642"/>
                <a:ext cx="4631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800" dirty="0">
                    <a:solidFill>
                      <a:srgbClr val="002060"/>
                    </a:solidFill>
                    <a:ea typeface="AR Pゴシック体S" panose="020B0A00000000000000"/>
                  </a:rPr>
                  <a:t>石</a:t>
                </a:r>
              </a:p>
            </p:txBody>
          </p:sp>
        </p:grp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55E1F7F0-B8AB-48E7-BD0F-5CD4D2C4BD7A}"/>
                </a:ext>
              </a:extLst>
            </p:cNvPr>
            <p:cNvSpPr txBox="1"/>
            <p:nvPr/>
          </p:nvSpPr>
          <p:spPr>
            <a:xfrm>
              <a:off x="5842424" y="-31772"/>
              <a:ext cx="6889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dirty="0">
                  <a:solidFill>
                    <a:srgbClr val="002060"/>
                  </a:solidFill>
                  <a:ea typeface="AR Pゴシック体S" panose="020B0A00000000000000"/>
                </a:rPr>
                <a:t>島</a:t>
              </a:r>
            </a:p>
          </p:txBody>
        </p:sp>
      </p:grpSp>
      <p:pic>
        <p:nvPicPr>
          <p:cNvPr id="28" name="図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27206" y="3045536"/>
            <a:ext cx="1432638" cy="31004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748688" y="567273"/>
            <a:ext cx="1023807" cy="120032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7200" dirty="0">
                <a:ln w="635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ARゴシック体S" panose="020B0A09000000000000" pitchFamily="49" charset="-128"/>
                <a:ea typeface="ARゴシック体S" panose="020B0A09000000000000" pitchFamily="49" charset="-128"/>
              </a:rPr>
              <a:t>旅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296" b="89442" l="7040" r="92282">
                        <a14:foregroundMark x1="19678" y1="57315" x2="19678" y2="57315"/>
                        <a14:foregroundMark x1="48770" y1="59427" x2="48770" y2="59427"/>
                        <a14:foregroundMark x1="46989" y1="58220" x2="46989" y2="58220"/>
                        <a14:foregroundMark x1="44020" y1="59125" x2="44020" y2="59125"/>
                        <a14:backgroundMark x1="16455" y1="56712" x2="15437" y2="64404"/>
                        <a14:backgroundMark x1="59796" y1="44193" x2="58779" y2="54751"/>
                        <a14:backgroundMark x1="66836" y1="60332" x2="66836" y2="71342"/>
                        <a14:backgroundMark x1="81086" y1="41026" x2="81934" y2="52338"/>
                        <a14:backgroundMark x1="20017" y1="34540" x2="23325" y2="30166"/>
                        <a14:backgroundMark x1="19084" y1="47059" x2="18745" y2="52941"/>
                        <a14:backgroundMark x1="24597" y1="42232" x2="24936" y2="49170"/>
                        <a14:backgroundMark x1="38083" y1="41931" x2="38253" y2="52036"/>
                        <a14:backgroundMark x1="48940" y1="40724" x2="48770" y2="44193"/>
                        <a14:backgroundMark x1="24767" y1="36953" x2="24767" y2="36953"/>
                        <a14:backgroundMark x1="12638" y1="30468" x2="12638" y2="30468"/>
                        <a14:backgroundMark x1="33164" y1="42383" x2="33164" y2="42383"/>
                        <a14:backgroundMark x1="32740" y1="40422" x2="32909" y2="48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7" t="16719" r="8338" b="29634"/>
          <a:stretch/>
        </p:blipFill>
        <p:spPr>
          <a:xfrm>
            <a:off x="1080992" y="1281152"/>
            <a:ext cx="5867377" cy="2068919"/>
          </a:xfrm>
          <a:prstGeom prst="rect">
            <a:avLst/>
          </a:prstGeom>
        </p:spPr>
      </p:pic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0A012576-06E6-475B-9EA5-8021B67796EB}"/>
              </a:ext>
            </a:extLst>
          </p:cNvPr>
          <p:cNvSpPr txBox="1"/>
          <p:nvPr/>
        </p:nvSpPr>
        <p:spPr>
          <a:xfrm>
            <a:off x="70539" y="4121695"/>
            <a:ext cx="2477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ea typeface="AR Pゴシック体S" panose="020B0A00000000000000"/>
              </a:rPr>
              <a:t>実施日時　１１月３日（金・</a:t>
            </a:r>
            <a:r>
              <a:rPr kumimoji="1" lang="ja-JP" altLang="en-US" sz="1200" b="1" dirty="0">
                <a:solidFill>
                  <a:srgbClr val="FF0000"/>
                </a:solidFill>
                <a:ea typeface="AR Pゴシック体S" panose="020B0A00000000000000"/>
              </a:rPr>
              <a:t>祝</a:t>
            </a:r>
            <a:r>
              <a:rPr kumimoji="1" lang="ja-JP" altLang="en-US" sz="1200" b="1" dirty="0">
                <a:ea typeface="AR Pゴシック体S" panose="020B0A00000000000000"/>
              </a:rPr>
              <a:t>）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105F0230-8532-44AF-AEC9-FB51DFEEB1C0}"/>
              </a:ext>
            </a:extLst>
          </p:cNvPr>
          <p:cNvSpPr txBox="1"/>
          <p:nvPr/>
        </p:nvSpPr>
        <p:spPr>
          <a:xfrm>
            <a:off x="2614875" y="4124568"/>
            <a:ext cx="3089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ea typeface="AR Pゴシック体S" panose="020B0A00000000000000"/>
              </a:rPr>
              <a:t>大人おひとり様　旅行代金１５，０００円</a:t>
            </a:r>
          </a:p>
        </p:txBody>
      </p: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7698E19C-8B2C-7874-732B-E8753F6F24F6}"/>
              </a:ext>
            </a:extLst>
          </p:cNvPr>
          <p:cNvGrpSpPr/>
          <p:nvPr/>
        </p:nvGrpSpPr>
        <p:grpSpPr>
          <a:xfrm>
            <a:off x="-61365" y="-36510"/>
            <a:ext cx="6681540" cy="1145230"/>
            <a:chOff x="-185142" y="-26248"/>
            <a:chExt cx="6681540" cy="1158679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3D449D97-BB8D-337C-FEA7-3E8FF9DB3958}"/>
                </a:ext>
              </a:extLst>
            </p:cNvPr>
            <p:cNvSpPr txBox="1"/>
            <p:nvPr/>
          </p:nvSpPr>
          <p:spPr>
            <a:xfrm rot="20527914">
              <a:off x="-185142" y="353954"/>
              <a:ext cx="708249" cy="778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rgbClr val="002060"/>
                  </a:solidFill>
                  <a:ea typeface="AR Pゴシック体S" panose="020B0A00000000000000"/>
                </a:rPr>
                <a:t>香</a:t>
              </a: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3225870A-8521-E1BA-C25A-94BDAC1D16B8}"/>
                </a:ext>
              </a:extLst>
            </p:cNvPr>
            <p:cNvSpPr txBox="1"/>
            <p:nvPr/>
          </p:nvSpPr>
          <p:spPr>
            <a:xfrm rot="21029239">
              <a:off x="295976" y="296348"/>
              <a:ext cx="3180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rgbClr val="002060"/>
                  </a:solidFill>
                  <a:ea typeface="AR Pゴシック体S" panose="020B0A00000000000000"/>
                </a:rPr>
                <a:t>川</a:t>
              </a: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922029FB-FCF1-0F0E-200C-909EC42A7C5F}"/>
                </a:ext>
              </a:extLst>
            </p:cNvPr>
            <p:cNvSpPr txBox="1"/>
            <p:nvPr/>
          </p:nvSpPr>
          <p:spPr>
            <a:xfrm rot="286628">
              <a:off x="750261" y="62277"/>
              <a:ext cx="26398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rgbClr val="002060"/>
                  </a:solidFill>
                  <a:ea typeface="AR Pゴシック体S" panose="020B0A00000000000000"/>
                </a:rPr>
                <a:t>県</a:t>
              </a: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6CE4FC69-2FF5-5B87-7698-5A741B7813BB}"/>
                </a:ext>
              </a:extLst>
            </p:cNvPr>
            <p:cNvSpPr txBox="1"/>
            <p:nvPr/>
          </p:nvSpPr>
          <p:spPr>
            <a:xfrm rot="21278925">
              <a:off x="1239415" y="116430"/>
              <a:ext cx="4685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rgbClr val="002060"/>
                  </a:solidFill>
                  <a:ea typeface="AR Pゴシック体S" panose="020B0A00000000000000"/>
                </a:rPr>
                <a:t>立</a:t>
              </a:r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5B564BF2-2D1A-D96D-94DC-C7C115344EBC}"/>
                </a:ext>
              </a:extLst>
            </p:cNvPr>
            <p:cNvSpPr txBox="1"/>
            <p:nvPr/>
          </p:nvSpPr>
          <p:spPr>
            <a:xfrm>
              <a:off x="1724424" y="9924"/>
              <a:ext cx="7361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rgbClr val="002060"/>
                  </a:solidFill>
                  <a:ea typeface="AR Pゴシック体S" panose="020B0A00000000000000"/>
                </a:rPr>
                <a:t>坂</a:t>
              </a:r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FA617FAF-467D-0D0B-76FC-5CDAE505F9FD}"/>
                </a:ext>
              </a:extLst>
            </p:cNvPr>
            <p:cNvSpPr txBox="1"/>
            <p:nvPr/>
          </p:nvSpPr>
          <p:spPr>
            <a:xfrm rot="494492">
              <a:off x="2226308" y="74756"/>
              <a:ext cx="58699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rgbClr val="002060"/>
                  </a:solidFill>
                  <a:ea typeface="AR Pゴシック体S" panose="020B0A00000000000000"/>
                </a:rPr>
                <a:t>出</a:t>
              </a: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65694B8E-0BCF-4B10-FBB7-32897529B6F6}"/>
                </a:ext>
              </a:extLst>
            </p:cNvPr>
            <p:cNvSpPr txBox="1"/>
            <p:nvPr/>
          </p:nvSpPr>
          <p:spPr>
            <a:xfrm rot="21310522">
              <a:off x="2688653" y="-20989"/>
              <a:ext cx="43759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rgbClr val="002060"/>
                  </a:solidFill>
                  <a:ea typeface="AR Pゴシック体S" panose="020B0A00000000000000"/>
                </a:rPr>
                <a:t>商</a:t>
              </a: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31642AD1-0625-F68E-E7B1-CB0BEF09E816}"/>
                </a:ext>
              </a:extLst>
            </p:cNvPr>
            <p:cNvSpPr txBox="1"/>
            <p:nvPr/>
          </p:nvSpPr>
          <p:spPr>
            <a:xfrm rot="242891">
              <a:off x="3198899" y="86837"/>
              <a:ext cx="58386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rgbClr val="002060"/>
                  </a:solidFill>
                  <a:ea typeface="AR Pゴシック体S" panose="020B0A00000000000000"/>
                </a:rPr>
                <a:t>業</a:t>
              </a:r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9D117FFB-1BA8-3945-F05F-51C4A1A5E7BD}"/>
                </a:ext>
              </a:extLst>
            </p:cNvPr>
            <p:cNvSpPr txBox="1"/>
            <p:nvPr/>
          </p:nvSpPr>
          <p:spPr>
            <a:xfrm>
              <a:off x="3705391" y="-26248"/>
              <a:ext cx="82013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rgbClr val="002060"/>
                  </a:solidFill>
                  <a:ea typeface="AR Pゴシック体S" panose="020B0A00000000000000"/>
                </a:rPr>
                <a:t>高</a:t>
              </a:r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29150E9E-F165-2697-C25F-9E92B62BBE75}"/>
                </a:ext>
              </a:extLst>
            </p:cNvPr>
            <p:cNvSpPr txBox="1"/>
            <p:nvPr/>
          </p:nvSpPr>
          <p:spPr>
            <a:xfrm rot="21358186">
              <a:off x="4184868" y="90487"/>
              <a:ext cx="6900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rgbClr val="002060"/>
                  </a:solidFill>
                  <a:ea typeface="AR Pゴシック体S" panose="020B0A00000000000000"/>
                </a:rPr>
                <a:t>校</a:t>
              </a:r>
            </a:p>
          </p:txBody>
        </p: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6FC2EA0B-53AB-0B83-E512-38BE5F0584FF}"/>
                </a:ext>
              </a:extLst>
            </p:cNvPr>
            <p:cNvSpPr txBox="1"/>
            <p:nvPr/>
          </p:nvSpPr>
          <p:spPr>
            <a:xfrm rot="326295" flipH="1">
              <a:off x="4679398" y="5879"/>
              <a:ext cx="2937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rgbClr val="002060"/>
                  </a:solidFill>
                  <a:ea typeface="AR Pゴシック体S" panose="020B0A00000000000000"/>
                </a:rPr>
                <a:t>生</a:t>
              </a:r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4D7DE30E-38B9-B516-B067-7E9EA66885C6}"/>
                </a:ext>
              </a:extLst>
            </p:cNvPr>
            <p:cNvSpPr txBox="1"/>
            <p:nvPr/>
          </p:nvSpPr>
          <p:spPr>
            <a:xfrm>
              <a:off x="5091860" y="169397"/>
              <a:ext cx="4443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rgbClr val="002060"/>
                  </a:solidFill>
                  <a:ea typeface="AR Pゴシック体S" panose="020B0A00000000000000"/>
                </a:rPr>
                <a:t>と</a:t>
              </a:r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0D97A2F-315C-9DA8-4FB1-DD22300B6CEB}"/>
                </a:ext>
              </a:extLst>
            </p:cNvPr>
            <p:cNvSpPr txBox="1"/>
            <p:nvPr/>
          </p:nvSpPr>
          <p:spPr>
            <a:xfrm rot="21416812">
              <a:off x="5538549" y="25530"/>
              <a:ext cx="2739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rgbClr val="002060"/>
                  </a:solidFill>
                  <a:ea typeface="AR Pゴシック体S" panose="020B0A00000000000000"/>
                </a:rPr>
                <a:t>行</a:t>
              </a:r>
            </a:p>
          </p:txBody>
        </p: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6B167A22-BE02-E00E-AFAE-920599BFBBDB}"/>
                </a:ext>
              </a:extLst>
            </p:cNvPr>
            <p:cNvSpPr txBox="1"/>
            <p:nvPr/>
          </p:nvSpPr>
          <p:spPr>
            <a:xfrm rot="365238">
              <a:off x="6010416" y="125133"/>
              <a:ext cx="4859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rgbClr val="002060"/>
                  </a:solidFill>
                  <a:ea typeface="AR Pゴシック体S" panose="020B0A00000000000000"/>
                </a:rPr>
                <a:t>く</a:t>
              </a:r>
            </a:p>
          </p:txBody>
        </p:sp>
      </p:grp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AF2C8B71-BDDB-402C-651E-05A4E1AE7B67}"/>
              </a:ext>
            </a:extLst>
          </p:cNvPr>
          <p:cNvSpPr txBox="1"/>
          <p:nvPr/>
        </p:nvSpPr>
        <p:spPr>
          <a:xfrm>
            <a:off x="5613662" y="5637540"/>
            <a:ext cx="9631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ea typeface="AR Pゴシック体S" panose="020B0A00000000000000"/>
              </a:rPr>
              <a:t>歩渡島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B167FF52-43A8-B0BC-7E63-F18326189D13}"/>
              </a:ext>
            </a:extLst>
          </p:cNvPr>
          <p:cNvSpPr txBox="1"/>
          <p:nvPr/>
        </p:nvSpPr>
        <p:spPr>
          <a:xfrm>
            <a:off x="5170872" y="4300381"/>
            <a:ext cx="15709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ea typeface="AR Pゴシック体S" panose="020B0A00000000000000"/>
              </a:rPr>
              <a:t>▽ 写真はイメージです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50AA1751-1C18-5DA3-1E33-DB8E15E1CF39}"/>
              </a:ext>
            </a:extLst>
          </p:cNvPr>
          <p:cNvSpPr txBox="1"/>
          <p:nvPr/>
        </p:nvSpPr>
        <p:spPr>
          <a:xfrm>
            <a:off x="5546722" y="6853991"/>
            <a:ext cx="783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ea typeface="AR Pゴシック体S" panose="020B0A00000000000000"/>
              </a:rPr>
              <a:t>瀬戸大橋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CD322ABD-0CC4-7DEA-D17D-A68C36580586}"/>
              </a:ext>
            </a:extLst>
          </p:cNvPr>
          <p:cNvSpPr txBox="1"/>
          <p:nvPr/>
        </p:nvSpPr>
        <p:spPr>
          <a:xfrm>
            <a:off x="5621748" y="8215421"/>
            <a:ext cx="6691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ea typeface="AR Pゴシック体S" panose="020B0A00000000000000"/>
              </a:rPr>
              <a:t>花見台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7CA99AEE-32FA-8C50-DBE5-BCA845CE73B2}"/>
              </a:ext>
            </a:extLst>
          </p:cNvPr>
          <p:cNvSpPr txBox="1"/>
          <p:nvPr/>
        </p:nvSpPr>
        <p:spPr>
          <a:xfrm>
            <a:off x="5503279" y="3061024"/>
            <a:ext cx="17915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坂出市　旅</a:t>
            </a:r>
          </a:p>
        </p:txBody>
      </p:sp>
      <p:pic>
        <p:nvPicPr>
          <p:cNvPr id="74" name="図 73">
            <a:extLst>
              <a:ext uri="{FF2B5EF4-FFF2-40B4-BE49-F238E27FC236}">
                <a16:creationId xmlns:a16="http://schemas.microsoft.com/office/drawing/2014/main" id="{68DD13DC-BBB2-1203-5343-7FB551AD62F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33289" y="4474800"/>
            <a:ext cx="4540766" cy="27649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" name="テキスト ボックス 11"/>
          <p:cNvSpPr txBox="1">
            <a:spLocks noChangeArrowheads="1"/>
          </p:cNvSpPr>
          <p:nvPr/>
        </p:nvSpPr>
        <p:spPr bwMode="auto">
          <a:xfrm>
            <a:off x="-191374" y="7597414"/>
            <a:ext cx="4959171" cy="149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400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※動きやすい服装、長ズボン（スカート不可）、運動靴等でご参加ください。</a:t>
            </a:r>
            <a:endParaRPr kumimoji="0" lang="ja-JP" altLang="ja-JP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島内を散策しますので健脚者に限ります。</a:t>
            </a:r>
            <a:endParaRPr kumimoji="0" lang="en-US" altLang="ja-JP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貸し切りバス会社名：琴参バス</a:t>
            </a:r>
            <a:r>
              <a:rPr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株</a:t>
            </a:r>
            <a:r>
              <a:rPr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)</a:t>
            </a:r>
            <a:endParaRPr lang="en-US" altLang="ja-JP" sz="400" dirty="0"/>
          </a:p>
          <a:p>
            <a:pPr marL="0"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〇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現地ガイドがご案内します</a:t>
            </a:r>
            <a:r>
              <a:rPr kumimoji="0" lang="ja-JP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。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〇島の観光スポットでは坂出商業高校の生徒が</a:t>
            </a:r>
            <a:endParaRPr kumimoji="0" lang="en-US" altLang="ja-JP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ご案内いたします。</a:t>
            </a:r>
            <a:endParaRPr kumimoji="0" lang="en-US" altLang="ja-JP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〇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募集人数</a:t>
            </a:r>
            <a: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18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名</a:t>
            </a: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（</a:t>
            </a:r>
            <a:r>
              <a:rPr kumimoji="0" lang="ja-JP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最少催行人員１２名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）</a:t>
            </a:r>
            <a:r>
              <a:rPr kumimoji="0" lang="ja-JP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〇食事条件（昼食</a:t>
            </a:r>
            <a: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回）</a:t>
            </a:r>
            <a:endParaRPr kumimoji="0" lang="ja-JP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旅行企画・実施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（一社）坂出市観光協会</a:t>
            </a:r>
            <a:endParaRPr kumimoji="0" lang="ja-JP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企画協力　本州四国連絡高速道路（株）、琴参バス（株）、</a:t>
            </a:r>
          </a:p>
          <a:p>
            <a:pPr marL="0"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　　瀬戸大橋総合開発（株）、櫃石島自治会、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坂出商業高等学校</a:t>
            </a:r>
            <a:endParaRPr kumimoji="0" lang="ja-JP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後援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坂出市</a:t>
            </a: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793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209</Words>
  <Application>Microsoft Office PowerPoint</Application>
  <PresentationFormat>A4 210 x 297 mm</PresentationFormat>
  <Paragraphs>50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AR Pゴシック体S</vt:lpstr>
      <vt:lpstr>ARゴシック体S</vt:lpstr>
      <vt:lpstr>BIZ UDPゴシック</vt:lpstr>
      <vt:lpstr>HGP創英ﾌﾟﾚｾﾞﾝｽEB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Administrator</dc:creator>
  <cp:lastModifiedBy>観光協会 坂出市</cp:lastModifiedBy>
  <cp:revision>57</cp:revision>
  <cp:lastPrinted>2023-08-08T23:54:05Z</cp:lastPrinted>
  <dcterms:created xsi:type="dcterms:W3CDTF">2023-03-09T00:23:37Z</dcterms:created>
  <dcterms:modified xsi:type="dcterms:W3CDTF">2023-08-24T07:06:25Z</dcterms:modified>
</cp:coreProperties>
</file>